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57" r:id="rId4"/>
    <p:sldId id="337" r:id="rId5"/>
    <p:sldId id="309" r:id="rId6"/>
    <p:sldId id="339" r:id="rId7"/>
    <p:sldId id="340" r:id="rId8"/>
    <p:sldId id="310" r:id="rId9"/>
    <p:sldId id="323" r:id="rId10"/>
    <p:sldId id="324" r:id="rId11"/>
    <p:sldId id="308" r:id="rId12"/>
    <p:sldId id="301" r:id="rId13"/>
    <p:sldId id="341" r:id="rId14"/>
    <p:sldId id="300" r:id="rId15"/>
    <p:sldId id="304" r:id="rId16"/>
    <p:sldId id="343" r:id="rId17"/>
    <p:sldId id="344" r:id="rId18"/>
    <p:sldId id="338" r:id="rId19"/>
    <p:sldId id="349" r:id="rId20"/>
    <p:sldId id="350" r:id="rId21"/>
    <p:sldId id="312" r:id="rId22"/>
    <p:sldId id="315" r:id="rId23"/>
    <p:sldId id="314" r:id="rId24"/>
    <p:sldId id="345" r:id="rId25"/>
    <p:sldId id="346" r:id="rId26"/>
    <p:sldId id="352" r:id="rId27"/>
    <p:sldId id="353" r:id="rId28"/>
    <p:sldId id="35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74EB-26AA-47A0-9573-F5D819155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696C8-32FC-4E74-9340-2E64A531E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1820-0599-4961-A10C-1E83FF69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06E81-6C99-4A3B-A8EE-46CC2D39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3B211-8C74-4610-85A0-8FAC6927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9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6768-A066-463B-A275-8842AB9C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AD7B3-6E9E-47E5-9224-BD19FF39A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B28CA-5183-45D8-A31D-777F1B2F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3C0DB-777F-4622-8DFE-4AB038FA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7CD8-C45A-478F-9F0F-E1DF1AE6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3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97E096-E9BF-47B8-96C2-7555677DD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1F96-E68B-44FD-940C-C39882E25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E580-7AF2-48E7-91B4-07A420297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39EFE-0903-4B7D-8697-DD1984A0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96812-4874-4D6D-BC64-B6CD30D9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7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E76D-6EA8-495E-91DC-4CC5990E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D407-FB11-428B-AA42-A45E334B0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9ADFC-FDE1-421C-8C09-A3ECF56F1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0902E-B1D6-4118-ABA0-3BDD197B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10FB-64F4-4B72-A621-514AB8F3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5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FF9D-57D3-4DA5-9FF9-8A7CEDD8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6435-5C2A-4F90-8724-3C6E9ADB7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EEBC-AE72-46AA-8F5D-4B855122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5457A-B47D-44BC-95DF-08BB9F63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3DF0-C58C-4E6E-AC6F-64278A95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1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1483-FE4D-4E73-B181-F44F2D41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CB9A1-AA6C-4032-BCC9-01C3A03D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85809-681E-40A7-B553-421A151DF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DD4A3-EC28-41AA-A740-051EA927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B1DB8-27F9-41AA-AABF-49B30F14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635FB-55EF-4FBE-B392-7FFC622C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5CE6-7456-48A9-8942-8747B1B5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766F7-2BA4-41E5-9097-87C47FF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311B3-5CB7-4717-B8AD-998965384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3C52-4137-4006-BB89-7679D970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F6C73-3453-4874-B040-F54A4DAA5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4841E-643B-477C-B471-368D1B0F6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3419C-4EAB-4B24-90B4-400D7833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10E97-9C0E-4AB9-86A7-6CEFEB4C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D7D6-5761-4C36-A8AC-9CEA53DB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00EDD-3902-4D38-9C4F-A8D6AE132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C4CA6-32BB-47D8-9AFB-6E1078B7D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5B62A-990D-47AB-ACD5-B7D068F5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9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8FD83-DFC2-4E62-9250-4E7396B4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7E16E-D09F-4711-B8AE-E0DAE577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3EADE-6B06-4DF3-8A3C-FBCB585F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8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E32D-2BEF-4722-BE39-A5EF162B2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369A5-D530-4476-A8CD-D67CA222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76799-BCC2-4064-8662-B07B65099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E308B-ECD7-4CCD-83AA-AFDA747A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1E489-8C64-408A-9EBB-68187176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B0533-C7A3-4946-8234-20C48ED1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3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6819-F5A3-47AB-A014-7F0DE1AE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FE896-4FFD-4BF6-831B-A63B6685E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4FEDD-B37C-4E56-862F-FD9897E7A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19624-903E-4B85-8D8D-92A2EDA96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CE61B-2BA1-4165-800E-1BEEFF4D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6BC4D-6315-4342-BF8A-A08EDC20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3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62AB4-178A-4A95-8355-1E5358E9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C78EC-5B80-422A-8839-A80227E4A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78AA3-B023-4DD3-9531-C3C61E7E6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3EFD-0010-4647-84DE-A88FB96D45C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9E8B6-906B-4658-8379-7694ED57B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1B7FD-FFE7-4D6B-AF55-EE59F2669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7CBF0-9FF7-466C-B69D-46E7CA195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9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0380E-07AE-44B5-94E7-2308882B6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Communism and Anti-Colonialism</a:t>
            </a:r>
          </a:p>
        </p:txBody>
      </p:sp>
    </p:spTree>
    <p:extLst>
      <p:ext uri="{BB962C8B-B14F-4D97-AF65-F5344CB8AC3E}">
        <p14:creationId xmlns:p14="http://schemas.microsoft.com/office/powerpoint/2010/main" val="313978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40031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05FEC-7EAA-45A1-87C4-801AD24E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Soviet Degeneration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2F04-CB26-43A4-8EAE-BA16CC4E1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2248823"/>
            <a:ext cx="6006192" cy="39281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First period- hoped to get support from revolution elsewhere, especially Germany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Second period- power struggle following Lenin’s death in 1924, results in Stalin and bureaucratization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Third period- Stalin-controlled party turns to revolutionary rhetoric while annihilating opposition domestically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Popular Front- Stalinized </a:t>
            </a:r>
            <a:r>
              <a:rPr lang="en-US" sz="2400" dirty="0" err="1">
                <a:solidFill>
                  <a:schemeClr val="accent1"/>
                </a:solidFill>
              </a:rPr>
              <a:t>Comintern</a:t>
            </a:r>
            <a:r>
              <a:rPr lang="en-US" sz="2400" dirty="0">
                <a:solidFill>
                  <a:schemeClr val="accent1"/>
                </a:solidFill>
              </a:rPr>
              <a:t> urges cooperation with “progressive” bourgeoisie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84B70-D9DB-4459-8403-6A075E9DC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1" r="24333" b="2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6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69CFB-CE17-4BFC-8745-A5DF6AA0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Treaty of Versailles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39309-15C4-417E-BF0C-4C3D74353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6" r="11533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EBB5-85B0-4B35-9F23-2544D2A62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German colonies became League of Nations “mandates,” or in the case of China were transferred wholesale to Japan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Allied combatants allowed to retain their colonies, especially British Empire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Rhetoric of self-determination fueled nationalist movements</a:t>
            </a:r>
          </a:p>
        </p:txBody>
      </p:sp>
    </p:spTree>
    <p:extLst>
      <p:ext uri="{BB962C8B-B14F-4D97-AF65-F5344CB8AC3E}">
        <p14:creationId xmlns:p14="http://schemas.microsoft.com/office/powerpoint/2010/main" val="387030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B3F1-3A2A-48E6-9BE0-4879C147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Pan Movements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291FB-5233-455E-A240-E0F9D3B86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Pan-</a:t>
            </a:r>
            <a:r>
              <a:rPr lang="en-US" sz="1800" dirty="0" err="1"/>
              <a:t>Asianism</a:t>
            </a:r>
            <a:r>
              <a:rPr lang="en-US" sz="1800" dirty="0"/>
              <a:t>, pan-Slavism, pan-Islamism, pan-Africanism, pan-Arabism, Zionism all asserted identities that </a:t>
            </a:r>
            <a:r>
              <a:rPr lang="en-US" sz="1800" i="1" dirty="0"/>
              <a:t>cut across</a:t>
            </a:r>
            <a:r>
              <a:rPr lang="en-US" sz="1800" dirty="0"/>
              <a:t> nation-states</a:t>
            </a:r>
          </a:p>
          <a:p>
            <a:r>
              <a:rPr lang="en-US" sz="1800" dirty="0"/>
              <a:t>Jamal al-Din al-Afghani led pan-Islamic movement to unify Muslims to create strength in solidarity</a:t>
            </a:r>
          </a:p>
          <a:p>
            <a:r>
              <a:rPr lang="en-US" sz="1800" dirty="0"/>
              <a:t>Pan-Slavism and pan-Germanism divided loyalties within Germany and Austro-Hungarian Empire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625B4-145F-4352-8E8F-30420D514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102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8034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9DE-8F36-48B3-835D-A319594F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dirty="0"/>
              <a:t>Egypt and Turkey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5941-A8D8-4BC7-B615-3942B9F62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US" sz="2000" dirty="0"/>
              <a:t>Saad pasha </a:t>
            </a:r>
            <a:r>
              <a:rPr lang="en-US" sz="2000" dirty="0" err="1"/>
              <a:t>Zaghloul</a:t>
            </a:r>
            <a:r>
              <a:rPr lang="en-US" sz="2000" dirty="0"/>
              <a:t> led Egyptian </a:t>
            </a:r>
            <a:r>
              <a:rPr lang="en-US" sz="2000" dirty="0" err="1"/>
              <a:t>Wafd</a:t>
            </a:r>
            <a:r>
              <a:rPr lang="en-US" sz="2000" dirty="0"/>
              <a:t> nationalist party</a:t>
            </a:r>
          </a:p>
          <a:p>
            <a:r>
              <a:rPr lang="en-US" sz="2000" dirty="0"/>
              <a:t>Egypt opposed independence because of the strategic importance of Suez Canal and did its best to squash </a:t>
            </a:r>
            <a:r>
              <a:rPr lang="en-US" sz="2000" dirty="0" err="1"/>
              <a:t>Wafd</a:t>
            </a:r>
            <a:r>
              <a:rPr lang="en-US" sz="2000" dirty="0"/>
              <a:t> momentum</a:t>
            </a:r>
          </a:p>
          <a:p>
            <a:r>
              <a:rPr lang="en-US" sz="2000" dirty="0"/>
              <a:t>Mustafa Kamal Ataturk Turkish secular modernizer</a:t>
            </a:r>
          </a:p>
          <a:p>
            <a:r>
              <a:rPr lang="en-US" sz="2000" dirty="0"/>
              <a:t>Entente dismantled Ottoman Empire and arrested the Sultan. Greek and British soldiers occupied Turkey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FE2D5-44DA-4E26-A41C-3F88BB2B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57" y="321734"/>
            <a:ext cx="1938418" cy="27398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935F5-1698-482B-8D21-079F57DB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450" y="321734"/>
            <a:ext cx="1958967" cy="2739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75059-6294-4D19-AF09-248FAED6A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002" y="3796452"/>
            <a:ext cx="4451996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98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D19C-0552-4384-B26D-0FEC0338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Indian Nationalism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26B2-E559-475F-8399-95790CC15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Mughal Empire had unified the multi-ethnic, religiously diverse peninsula</a:t>
            </a:r>
          </a:p>
          <a:p>
            <a:r>
              <a:rPr lang="en-US" sz="2000"/>
              <a:t>British ruled through complex landscape of “British Indian,” “protectorate” and “Princely” states</a:t>
            </a:r>
          </a:p>
          <a:p>
            <a:r>
              <a:rPr lang="en-US" sz="2000"/>
              <a:t>National identity forged through colonization</a:t>
            </a:r>
          </a:p>
          <a:p>
            <a:r>
              <a:rPr lang="en-US" sz="2000"/>
              <a:t>Modernized Hindu religion</a:t>
            </a:r>
          </a:p>
          <a:p>
            <a:r>
              <a:rPr lang="en-US" sz="2000"/>
              <a:t>Partition of Bengal in 1905 fueled strong nationalist backlash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BCA7A-012B-454D-99BA-90998AD76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" r="2246" b="-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3AEA7-5977-4C9D-93C1-AA847DDFC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Indian National Congress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94E7C-C0B6-4438-8937-5C41C827D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5" r="1" b="320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217F-F33C-4F00-B6E8-7A55A2B9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Economic development and modernization fueled growth of Indian middle class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Formed in 1885 to give voice to Indian interests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Supported by the British viceroyalty, but quickly became more radical than the Brits could tolerate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By end of WWI was pressing for full independence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64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13ED-115F-41B6-9B8C-5B9DA066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 err="1"/>
              <a:t>Ghandi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F3DD-329B-4E7B-A500-9C80EDBD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January 1919 British Raj proposed extending wartime emergency measures permanently to clamp down on nationalist sentiment</a:t>
            </a:r>
          </a:p>
          <a:p>
            <a:r>
              <a:rPr lang="en-US" sz="1800" dirty="0"/>
              <a:t>British troops fired on  protesters at Amritsar </a:t>
            </a:r>
          </a:p>
          <a:p>
            <a:r>
              <a:rPr lang="en-US" sz="1800" dirty="0" err="1"/>
              <a:t>Ghandi</a:t>
            </a:r>
            <a:r>
              <a:rPr lang="en-US" sz="1800" dirty="0"/>
              <a:t> united Hindu and Muslim Indians against the Raj in 1919, amid strong backlash to repression</a:t>
            </a:r>
          </a:p>
          <a:p>
            <a:endParaRPr lang="en-US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69F6D-3E4A-4390-B1D2-7927F799C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80" b="-3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E4641-CBD9-4166-A082-66B34B89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38" r="-1" b="28037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8378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09C4D-8035-48DB-9107-F3A68A365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Irish Nationalism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EA77B-0CEB-4EB9-98F2-CBC2EA1DE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" r="3170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66199-50D9-4C39-99BE-3A2BD915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Easter Uprising of 1916 set off nationalist wave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Free Irish republic declared in Dublin in 1919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Irish Republican Army began rooting out the infrastructure of British colonial rule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By early 1920 the island was gripped by guerilla war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British cracked down with brutal repression</a:t>
            </a:r>
          </a:p>
        </p:txBody>
      </p:sp>
    </p:spTree>
    <p:extLst>
      <p:ext uri="{BB962C8B-B14F-4D97-AF65-F5344CB8AC3E}">
        <p14:creationId xmlns:p14="http://schemas.microsoft.com/office/powerpoint/2010/main" val="149082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CCB0-F102-4F32-9460-14956070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Comintern’s</a:t>
            </a:r>
            <a:r>
              <a:rPr lang="en-US" dirty="0"/>
              <a:t> “Second Period”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AE8E-D955-465F-BC06-01BA5AA0B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of Revolutions in Europe led </a:t>
            </a:r>
            <a:r>
              <a:rPr lang="en-US" dirty="0" err="1"/>
              <a:t>Comintern</a:t>
            </a:r>
            <a:r>
              <a:rPr lang="en-US" dirty="0"/>
              <a:t> to readjust</a:t>
            </a:r>
          </a:p>
          <a:p>
            <a:r>
              <a:rPr lang="en-US" dirty="0"/>
              <a:t>At Third Congress articulate “United Front” strategy</a:t>
            </a:r>
          </a:p>
        </p:txBody>
      </p:sp>
    </p:spTree>
    <p:extLst>
      <p:ext uri="{BB962C8B-B14F-4D97-AF65-F5344CB8AC3E}">
        <p14:creationId xmlns:p14="http://schemas.microsoft.com/office/powerpoint/2010/main" val="92300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8F25-CFD3-4B44-A958-89736677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MN Roy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AB3-BCB0-4372-B52C-2015C890A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Indian nationalist with world experience</a:t>
            </a:r>
          </a:p>
          <a:p>
            <a:r>
              <a:rPr lang="en-US" sz="1800" dirty="0"/>
              <a:t>Mexican delegate to the </a:t>
            </a:r>
            <a:r>
              <a:rPr lang="en-US" sz="1800" dirty="0" err="1"/>
              <a:t>Comintern</a:t>
            </a:r>
            <a:r>
              <a:rPr lang="en-US" sz="1800" dirty="0"/>
              <a:t> Congress in 1920</a:t>
            </a:r>
          </a:p>
          <a:p>
            <a:r>
              <a:rPr lang="en-US" sz="1800" dirty="0"/>
              <a:t>Strongest proponent of the “colonial liberation” and “Asia first” lines</a:t>
            </a:r>
          </a:p>
          <a:p>
            <a:r>
              <a:rPr lang="en-US" sz="1800" dirty="0"/>
              <a:t>Founded Communist Party of India in 1920 and edited </a:t>
            </a:r>
            <a:r>
              <a:rPr lang="en-US" sz="1800" i="1" dirty="0"/>
              <a:t>Vanguard</a:t>
            </a:r>
            <a:r>
              <a:rPr lang="en-US" sz="1800" dirty="0"/>
              <a:t> critical of “bourgeois reactionary” </a:t>
            </a:r>
            <a:r>
              <a:rPr lang="en-US" sz="1800" dirty="0" err="1"/>
              <a:t>Ghandi</a:t>
            </a:r>
            <a:r>
              <a:rPr lang="en-US" sz="1800" dirty="0"/>
              <a:t> and Indian National Congress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7CF0-24A8-4F9E-955D-99EE763CB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9" b="34779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5324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74A1-D73D-4060-BC18-96F72F4E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B8DF6-F95B-4C24-A9E5-59304CB6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WWI settlement called for national self-determination</a:t>
            </a:r>
          </a:p>
          <a:p>
            <a:r>
              <a:rPr lang="en-US" dirty="0"/>
              <a:t>Central powers (and Italy) were relegated to second-class states</a:t>
            </a:r>
          </a:p>
          <a:p>
            <a:r>
              <a:rPr lang="en-US" dirty="0"/>
              <a:t>Japan emerged strong but would come to feel cheated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36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443246-549F-446A-8A08-54A48384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Congress of the Peoples of the East, Baku 1920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952C7-672D-400E-AA7C-9E1ECA90A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6" r="1" b="44898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5D424-C6B8-47B2-8D6B-EEF0F923C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1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21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24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7861-1B53-4D74-971C-5D580432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Chinese Spheres of Influence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D929E-37FD-46EF-A829-9ED69B249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96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95945-B1DA-428C-B58B-D3863C77A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Each major imperialist power laid claim to a trade monopoly over a portion of China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 called for an “open door” policy </a:t>
            </a:r>
          </a:p>
        </p:txBody>
      </p:sp>
    </p:spTree>
    <p:extLst>
      <p:ext uri="{BB962C8B-B14F-4D97-AF65-F5344CB8AC3E}">
        <p14:creationId xmlns:p14="http://schemas.microsoft.com/office/powerpoint/2010/main" val="219376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726AB-F6A3-45FE-AC6E-6E91947B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China and the Treaty of Versailles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B634-4A06-4718-9E17-814C2E13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Japan and Britain defeated Germany in China at the Siege of Tsingtao, 1914</a:t>
            </a:r>
          </a:p>
          <a:p>
            <a:r>
              <a:rPr lang="en-US" sz="2400" dirty="0"/>
              <a:t>Article 156 gave German Chinese possessions to Japan </a:t>
            </a:r>
          </a:p>
          <a:p>
            <a:r>
              <a:rPr lang="en-US" sz="2400" dirty="0"/>
              <a:t>“Economic and political development of China can only be secured under foreign tutelage”</a:t>
            </a:r>
          </a:p>
          <a:p>
            <a:r>
              <a:rPr lang="en-US" sz="2400" dirty="0"/>
              <a:t>May 4, 1919 student radicals protested “betrayal of the Treaty of Versailles”</a:t>
            </a:r>
          </a:p>
          <a:p>
            <a:r>
              <a:rPr lang="en-US" sz="2400" dirty="0"/>
              <a:t>CP founders turned toward Marxism as alternative to Western liberal hypocrisy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DE320-9D14-409C-BCD9-DB801270A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7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8CC72-C826-4F1A-B495-6853F6ABE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1" r="3763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0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C92CD-CDA8-4450-A4B2-C8CCC9CB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Chinese Reformism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BC7F9-D8AB-454C-8DF9-7FDD3FF99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 err="1"/>
              <a:t>Xinhai</a:t>
            </a:r>
            <a:r>
              <a:rPr lang="en-US" sz="2400" dirty="0"/>
              <a:t> Revolution, 1911</a:t>
            </a:r>
          </a:p>
          <a:p>
            <a:r>
              <a:rPr lang="en-US" sz="2400" dirty="0"/>
              <a:t>Sun-</a:t>
            </a:r>
            <a:r>
              <a:rPr lang="en-US" sz="2400" dirty="0" err="1"/>
              <a:t>Yat</a:t>
            </a:r>
            <a:r>
              <a:rPr lang="en-US" sz="2400" dirty="0"/>
              <a:t> Sen: liberal republican, modernizer, Chinese nationalist</a:t>
            </a:r>
          </a:p>
          <a:p>
            <a:r>
              <a:rPr lang="en-US" sz="2400" dirty="0"/>
              <a:t>Kuomintang: Chinese nationalist party, led revolution and fought for modernization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72DEA-C055-4988-A2ED-22BA9742E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0" b="13547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DE6F61-8937-4C33-94D6-9C313B15E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7" r="-3" b="31515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67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C551-3499-49E3-9DAE-2BBEA642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Communists and the Kuomintang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9EC29-1297-45A2-9A83-5ED23E26E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Sun-Joffe Treaty 1923 normalized Sino-Soviet relations</a:t>
            </a:r>
          </a:p>
          <a:p>
            <a:r>
              <a:rPr lang="en-US" dirty="0" err="1"/>
              <a:t>Comintern</a:t>
            </a:r>
            <a:r>
              <a:rPr lang="en-US" dirty="0"/>
              <a:t> ordered Chinese Communists to join Kuomintang</a:t>
            </a:r>
          </a:p>
          <a:p>
            <a:r>
              <a:rPr lang="en-US" dirty="0"/>
              <a:t>First Kuomintang National Congress 10 percent of delegates and 25 percent of central committee were Communists</a:t>
            </a:r>
          </a:p>
          <a:p>
            <a:r>
              <a:rPr lang="en-US" dirty="0"/>
              <a:t>Mao Zedong directed Kuomintang agrarian leadership school that tried to raise consciousness of protesting peasantry</a:t>
            </a:r>
          </a:p>
        </p:txBody>
      </p:sp>
    </p:spTree>
    <p:extLst>
      <p:ext uri="{BB962C8B-B14F-4D97-AF65-F5344CB8AC3E}">
        <p14:creationId xmlns:p14="http://schemas.microsoft.com/office/powerpoint/2010/main" val="1245045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F682-613C-4266-A6DA-84837F66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Chiang Kai-shek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DC520-71A4-44BE-9B17-1CACEC43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Replaced Sun </a:t>
            </a:r>
            <a:r>
              <a:rPr lang="en-US" sz="1800" dirty="0" err="1"/>
              <a:t>Yat</a:t>
            </a:r>
            <a:r>
              <a:rPr lang="en-US" sz="1800" dirty="0"/>
              <a:t>-Sen as Kuomintang leader in 1925</a:t>
            </a:r>
          </a:p>
          <a:p>
            <a:r>
              <a:rPr lang="en-US" sz="1800" dirty="0"/>
              <a:t>Had received military training in Moscow</a:t>
            </a:r>
          </a:p>
          <a:p>
            <a:r>
              <a:rPr lang="en-US" sz="1800" dirty="0"/>
              <a:t>Led “Great Kuomintang Military Plan” to unify China against regional warlords, based on support of peasantry</a:t>
            </a:r>
          </a:p>
          <a:p>
            <a:r>
              <a:rPr lang="en-US" sz="1800" dirty="0"/>
              <a:t>Split a right faction against the Communists in the Kuomintang</a:t>
            </a:r>
          </a:p>
          <a:p>
            <a:r>
              <a:rPr lang="en-US" sz="1800" dirty="0"/>
              <a:t>Executed 50,000 Communists and hundreds of thousands of peasant supporters in 1927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282AD-8AFA-4917-8260-125381CB1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4144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629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EB9B1-B992-427B-A486-C41D198C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Defeat of the Left Opposition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32B71-7105-412F-8C7C-382150A8A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28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D6A9A-2E86-4BA6-98EA-3E986594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Trotskyist left opposition had opposed “triumvirate” of Stalin, Kamenev, and Zinoviev in 1924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 1926 and 1927 Trotsky, Zinoviev, and Kamenev unified against Bukharin and Stalin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Zinoviev and Stalin had pushed the CPC/Kuomintang unification line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Trotsky </a:t>
            </a:r>
            <a:r>
              <a:rPr lang="en-US" sz="2000" i="1" dirty="0">
                <a:solidFill>
                  <a:srgbClr val="FFFFFF"/>
                </a:solidFill>
              </a:rPr>
              <a:t>staunchly</a:t>
            </a:r>
            <a:r>
              <a:rPr lang="en-US" sz="2000" dirty="0">
                <a:solidFill>
                  <a:srgbClr val="FFFFFF"/>
                </a:solidFill>
              </a:rPr>
              <a:t> opposed operating within the Kuomintang</a:t>
            </a:r>
          </a:p>
        </p:txBody>
      </p:sp>
    </p:spTree>
    <p:extLst>
      <p:ext uri="{BB962C8B-B14F-4D97-AF65-F5344CB8AC3E}">
        <p14:creationId xmlns:p14="http://schemas.microsoft.com/office/powerpoint/2010/main" val="3546070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E5BD-4117-48E7-8C15-B5124C5E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16950"/>
            <a:ext cx="10515600" cy="1325563"/>
          </a:xfrm>
        </p:spPr>
        <p:txBody>
          <a:bodyPr/>
          <a:lstStyle/>
          <a:p>
            <a:r>
              <a:rPr lang="en-US" dirty="0"/>
              <a:t>Chinese Civil War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81E8-0207-46E2-872B-672911BAE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9" y="1473908"/>
            <a:ext cx="3972950" cy="13255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Nanchang Uprising followed Chiang Kai-Shek massacre</a:t>
            </a:r>
          </a:p>
          <a:p>
            <a:r>
              <a:rPr lang="en-US" dirty="0"/>
              <a:t>Initiated Civil War between CPC and Kuomintang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1FC25-024B-46BC-97A0-2202393E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79731"/>
            <a:ext cx="7620000" cy="5391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781018-8055-4CAA-BEC4-D5126993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6" y="3069003"/>
            <a:ext cx="47625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77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2EE3B-E045-45D6-8CFE-01AAA719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Mao Zedong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01C20-5B15-48C4-BF60-99363A454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Pioneered method of guerilla warfare based on small military units with support of the peasantry</a:t>
            </a:r>
          </a:p>
          <a:p>
            <a:r>
              <a:rPr lang="en-US" sz="2400" dirty="0"/>
              <a:t>Conflicted repeatedly with the CPC central leadership under Li </a:t>
            </a:r>
            <a:r>
              <a:rPr lang="en-US" sz="2400" dirty="0" err="1"/>
              <a:t>Lisan</a:t>
            </a:r>
            <a:r>
              <a:rPr lang="en-US" sz="2400" dirty="0"/>
              <a:t> then Zhou Enlai</a:t>
            </a:r>
          </a:p>
          <a:p>
            <a:r>
              <a:rPr lang="en-US" sz="2400" dirty="0"/>
              <a:t>Led the Long March, 1934-1935, Communist retreat from encircled stronghold in Jiangxi province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D4515-DAD0-4468-8D79-8758F969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19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1BB85-4656-4B24-9756-100B816E4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0" r="-3" b="26877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5DB9-5CB0-49A3-9792-B91BB6D7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will: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816C-4A49-4BC1-86E9-E5D63ABCD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Sketch the evolution of the Soviet Union (and the </a:t>
            </a:r>
            <a:r>
              <a:rPr lang="en-US" dirty="0" err="1"/>
              <a:t>Comintern</a:t>
            </a:r>
            <a:r>
              <a:rPr lang="en-US" dirty="0"/>
              <a:t>) from 1917 to the 1930s</a:t>
            </a:r>
          </a:p>
          <a:p>
            <a:pPr marL="514350" indent="-514350">
              <a:buAutoNum type="arabicParenBoth"/>
            </a:pPr>
            <a:r>
              <a:rPr lang="en-US" dirty="0"/>
              <a:t>Look at the influence of Communists in pre-World War Two anti-colonial/nationalist movements, especially China</a:t>
            </a:r>
          </a:p>
        </p:txBody>
      </p:sp>
    </p:spTree>
    <p:extLst>
      <p:ext uri="{BB962C8B-B14F-4D97-AF65-F5344CB8AC3E}">
        <p14:creationId xmlns:p14="http://schemas.microsoft.com/office/powerpoint/2010/main" val="47074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9302F-648D-403C-9EEF-1E3253D9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Treaty of Brest-Litovsk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4A18-4B33-4488-B057-869D4735B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Settled war between Russia and Central Powers</a:t>
            </a:r>
          </a:p>
          <a:p>
            <a:r>
              <a:rPr lang="en-US" sz="2400" dirty="0"/>
              <a:t>Soviet Union defaulted on debt to France and Britain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6C24C-83D0-4125-A3D2-6EC4BA251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7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2FE06-6DE5-416D-91A8-A16252E64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0" r="1" b="14142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5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40F268-B01A-4971-BAF4-F45D13DA8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8285"/>
          <a:stretch/>
        </p:blipFill>
        <p:spPr>
          <a:xfrm>
            <a:off x="6256859" y="430966"/>
            <a:ext cx="2648371" cy="375116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62651-CF2D-4AA7-BC57-AB043B208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>
                <a:solidFill>
                  <a:srgbClr val="FFFFFF"/>
                </a:solidFill>
              </a:rPr>
              <a:t>The Russian Revolution and the Global Intellectual Left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18818-189C-4FF6-85A1-74F3C82C1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80" b="2"/>
          <a:stretch/>
        </p:blipFill>
        <p:spPr>
          <a:xfrm>
            <a:off x="320041" y="423096"/>
            <a:ext cx="2659472" cy="3766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63168-EF48-4EDF-B68D-2E77B778E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85"/>
          <a:stretch/>
        </p:blipFill>
        <p:spPr>
          <a:xfrm>
            <a:off x="3290143" y="432254"/>
            <a:ext cx="2646677" cy="374859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1DB4471-617F-4DA9-A170-E6701B2BC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" b="946"/>
          <a:stretch/>
        </p:blipFill>
        <p:spPr>
          <a:xfrm>
            <a:off x="9225269" y="455008"/>
            <a:ext cx="2648372" cy="374771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34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rowd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2B1EEC6-5111-438F-AF11-1781034A2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62" b="69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0809A-277A-4E10-B4D0-58FD68C2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International Revolution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DCE8-2200-4D03-B096-9E6F38F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Bolsheviks believed they were the opening knell in a world revolution</a:t>
            </a:r>
          </a:p>
          <a:p>
            <a:r>
              <a:rPr lang="en-US" sz="1800"/>
              <a:t>Revolutions with socialist/communist influence did break out in many places</a:t>
            </a:r>
          </a:p>
          <a:p>
            <a:r>
              <a:rPr lang="en-US" sz="1800"/>
              <a:t>Elsewhere massive strike waves provided reasonable belief in worldwide capitalist destabilization</a:t>
            </a:r>
          </a:p>
        </p:txBody>
      </p:sp>
    </p:spTree>
    <p:extLst>
      <p:ext uri="{BB962C8B-B14F-4D97-AF65-F5344CB8AC3E}">
        <p14:creationId xmlns:p14="http://schemas.microsoft.com/office/powerpoint/2010/main" val="3603342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0C0A2-0E00-48BF-8846-CA8294A4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Exporting the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567B-FF58-4210-B2E4-58DA95289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Civil War was actually was actually a transnational war between socialism and capitalism unlike anything before or since</a:t>
            </a:r>
          </a:p>
          <a:p>
            <a:r>
              <a:rPr lang="en-US" sz="2400" dirty="0"/>
              <a:t>Coincided with independence movements of  crumbling Russian Empire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298AA-0692-4579-9EC1-8F90F1C2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127" y="306909"/>
            <a:ext cx="339925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10FC0-17CA-4D27-9541-EC27C7B9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2" y="2738801"/>
            <a:ext cx="2867586" cy="366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47FC-59A1-4211-BE37-7015E30E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 err="1"/>
              <a:t>Comintern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08B4-95F4-414B-9C22-276EC6D3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Tried to reform the collapsed Second International</a:t>
            </a:r>
          </a:p>
          <a:p>
            <a:r>
              <a:rPr lang="en-US" sz="1800" dirty="0"/>
              <a:t>First couple of meetings in context of Civil War were small and clandestine</a:t>
            </a:r>
          </a:p>
          <a:p>
            <a:r>
              <a:rPr lang="en-US" sz="1800" dirty="0"/>
              <a:t>Primary language was German, and the second meeting’s German delegation believed next meeting would be in Berlin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C08A5-D6CA-46CD-9AF3-138BA6A62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0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583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764EFB-31BC-4D32-A09F-A8850B32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 dirty="0" err="1"/>
              <a:t>Comintern</a:t>
            </a:r>
            <a:r>
              <a:rPr lang="en-US" sz="3700" dirty="0"/>
              <a:t> Phases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8F1A5-06B0-4524-BD40-13A824E8F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Revolutionary “First Period,” 1917 to roughly 1923</a:t>
            </a:r>
          </a:p>
          <a:p>
            <a:r>
              <a:rPr lang="en-US" sz="1800" dirty="0"/>
              <a:t>“Second Period”- capitalist stabilization, 1923-1927/8</a:t>
            </a:r>
          </a:p>
          <a:p>
            <a:r>
              <a:rPr lang="en-US" sz="1800" dirty="0"/>
              <a:t>“Third Period,” renewed crisis, 1927/8-1934/5</a:t>
            </a:r>
          </a:p>
          <a:p>
            <a:r>
              <a:rPr lang="en-US" sz="1800" dirty="0"/>
              <a:t>Popular Front- 1935 until the Cold War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4FA7D-AE1A-4AC8-A67F-6039F57C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" r="11233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414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1030</Words>
  <Application>Microsoft Office PowerPoint</Application>
  <PresentationFormat>Widescreen</PresentationFormat>
  <Paragraphs>114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Communism and Anti-Colonialism</vt:lpstr>
      <vt:lpstr>Recap</vt:lpstr>
      <vt:lpstr>This lecture will:</vt:lpstr>
      <vt:lpstr>Treaty of Brest-Litovsk</vt:lpstr>
      <vt:lpstr>The Russian Revolution and the Global Intellectual Left</vt:lpstr>
      <vt:lpstr>International Revolution</vt:lpstr>
      <vt:lpstr>Exporting the Revolution</vt:lpstr>
      <vt:lpstr>Comintern</vt:lpstr>
      <vt:lpstr>Comintern Phases</vt:lpstr>
      <vt:lpstr>Soviet Degeneration </vt:lpstr>
      <vt:lpstr>Treaty of Versailles</vt:lpstr>
      <vt:lpstr>Pan Movements</vt:lpstr>
      <vt:lpstr>Egypt and Turkey</vt:lpstr>
      <vt:lpstr>Indian Nationalism</vt:lpstr>
      <vt:lpstr>Indian National Congress</vt:lpstr>
      <vt:lpstr>Ghandi</vt:lpstr>
      <vt:lpstr>Irish Nationalism</vt:lpstr>
      <vt:lpstr>Comintern’s “Second Period”</vt:lpstr>
      <vt:lpstr>MN Roy</vt:lpstr>
      <vt:lpstr>Congress of the Peoples of the East, Baku 1920</vt:lpstr>
      <vt:lpstr>Chinese Spheres of Influence</vt:lpstr>
      <vt:lpstr>China and the Treaty of Versailles</vt:lpstr>
      <vt:lpstr>Chinese Reformism</vt:lpstr>
      <vt:lpstr>Communists and the Kuomintang</vt:lpstr>
      <vt:lpstr>Chiang Kai-shek</vt:lpstr>
      <vt:lpstr>Defeat of the Left Opposition</vt:lpstr>
      <vt:lpstr>Chinese Civil War</vt:lpstr>
      <vt:lpstr>Mao Zedong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Communism and Anti-Colonialism</dc:title>
  <dc:creator>Cody Stephens</dc:creator>
  <cp:lastModifiedBy>Cody Stephens</cp:lastModifiedBy>
  <cp:revision>50</cp:revision>
  <dcterms:created xsi:type="dcterms:W3CDTF">2018-08-27T00:24:27Z</dcterms:created>
  <dcterms:modified xsi:type="dcterms:W3CDTF">2018-08-27T17:06:53Z</dcterms:modified>
</cp:coreProperties>
</file>